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60" r:id="rId4"/>
    <p:sldId id="320" r:id="rId5"/>
    <p:sldId id="763" r:id="rId6"/>
    <p:sldId id="708" r:id="rId7"/>
    <p:sldId id="759" r:id="rId8"/>
    <p:sldId id="710" r:id="rId9"/>
    <p:sldId id="714" r:id="rId10"/>
    <p:sldId id="735" r:id="rId11"/>
    <p:sldId id="757" r:id="rId12"/>
    <p:sldId id="720" r:id="rId13"/>
    <p:sldId id="723" r:id="rId14"/>
    <p:sldId id="722" r:id="rId15"/>
    <p:sldId id="724" r:id="rId16"/>
    <p:sldId id="728" r:id="rId17"/>
    <p:sldId id="729" r:id="rId18"/>
    <p:sldId id="730" r:id="rId19"/>
    <p:sldId id="752" r:id="rId20"/>
    <p:sldId id="734" r:id="rId21"/>
    <p:sldId id="762" r:id="rId22"/>
    <p:sldId id="463" r:id="rId23"/>
    <p:sldId id="464" r:id="rId24"/>
    <p:sldId id="465" r:id="rId25"/>
    <p:sldId id="466" r:id="rId26"/>
    <p:sldId id="368" r:id="rId27"/>
    <p:sldId id="298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We'll start with the client, since the code is simpler</a:t>
            </a:r>
          </a:p>
          <a:p>
            <a:r>
              <a:rPr lang="en-US" dirty="0"/>
              <a:t>Assuming that a server is waiting for us to connect to it, we can do so with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connect()</a:t>
            </a:r>
            <a:r>
              <a:rPr lang="en-US" dirty="0"/>
              <a:t> function</a:t>
            </a:r>
          </a:p>
          <a:p>
            <a:r>
              <a:rPr lang="en-US" dirty="0"/>
              <a:t>It takes</a:t>
            </a:r>
          </a:p>
          <a:p>
            <a:pPr lvl="1"/>
            <a:r>
              <a:rPr lang="en-US" dirty="0"/>
              <a:t>A socket file descriptor</a:t>
            </a:r>
          </a:p>
          <a:p>
            <a:pPr lvl="1"/>
            <a:r>
              <a:rPr lang="en-US" dirty="0"/>
              <a:t>A pointer to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/>
              <a:t> structure</a:t>
            </a:r>
          </a:p>
          <a:p>
            <a:pPr lvl="1"/>
            <a:r>
              <a:rPr lang="en-US" dirty="0"/>
              <a:t>The size of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/>
              <a:t> structure</a:t>
            </a:r>
          </a:p>
          <a:p>
            <a:r>
              <a:rPr lang="en-US" dirty="0"/>
              <a:t>It returns -1 if it fails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51054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connect(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*) &amp;address, </a:t>
            </a:r>
          </a:p>
          <a:p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(address));</a:t>
            </a:r>
          </a:p>
        </p:txBody>
      </p:sp>
    </p:spTree>
    <p:extLst>
      <p:ext uri="{BB962C8B-B14F-4D97-AF65-F5344CB8AC3E}">
        <p14:creationId xmlns:p14="http://schemas.microsoft.com/office/powerpoint/2010/main" val="354066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an address for a client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fill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dirty="0"/>
              <a:t> structure with</a:t>
            </a:r>
          </a:p>
          <a:p>
            <a:pPr lvl="1"/>
            <a:r>
              <a:rPr lang="en-US" dirty="0"/>
              <a:t>The communication domain</a:t>
            </a:r>
          </a:p>
          <a:p>
            <a:pPr lvl="1"/>
            <a:r>
              <a:rPr lang="en-US" dirty="0"/>
              <a:t>The correct endian port</a:t>
            </a:r>
          </a:p>
          <a:p>
            <a:pPr lvl="1"/>
            <a:r>
              <a:rPr lang="en-US" dirty="0"/>
              <a:t>The translated IP address</a:t>
            </a:r>
          </a:p>
          <a:p>
            <a:r>
              <a:rPr lang="en-US" dirty="0"/>
              <a:t>We fill it with zeroes first, just in case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886200"/>
            <a:ext cx="10972800" cy="2743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address;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(&amp;address, 0,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(address)); 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address.sin_family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AF_INET;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address.sin_port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(80);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inet_pton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(AF_INET,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"173.194.43.0"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&amp;(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address.sin_addr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255090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064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Once you've created your socket, set up your port and address, and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connect()</a:t>
            </a:r>
            <a:r>
              <a:rPr lang="en-US" dirty="0"/>
              <a:t>, you can send data</a:t>
            </a:r>
          </a:p>
          <a:p>
            <a:pPr lvl="1"/>
            <a:r>
              <a:rPr lang="en-US" dirty="0"/>
              <a:t>Assuming there were no errors</a:t>
            </a:r>
          </a:p>
          <a:p>
            <a:pPr lvl="1"/>
            <a:r>
              <a:rPr lang="en-US" dirty="0"/>
              <a:t>Sending is just like writing to a file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write()</a:t>
            </a:r>
            <a:r>
              <a:rPr lang="en-US" dirty="0"/>
              <a:t> function takes</a:t>
            </a:r>
          </a:p>
          <a:p>
            <a:pPr lvl="1"/>
            <a:r>
              <a:rPr lang="en-US" dirty="0"/>
              <a:t>The socket file descriptor</a:t>
            </a:r>
          </a:p>
          <a:p>
            <a:pPr lvl="1"/>
            <a:r>
              <a:rPr lang="en-US" dirty="0"/>
              <a:t>A pointer to the data you want to send</a:t>
            </a:r>
          </a:p>
          <a:p>
            <a:pPr lvl="1"/>
            <a:r>
              <a:rPr lang="en-US" dirty="0"/>
              <a:t>The number of bytes you want to send</a:t>
            </a:r>
          </a:p>
          <a:p>
            <a:r>
              <a:rPr lang="en-US" dirty="0"/>
              <a:t>It returns the number of bytes sent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1816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message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"Flip mode is the squad!"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write(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socketFD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message,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(message)+1);</a:t>
            </a:r>
          </a:p>
        </p:txBody>
      </p:sp>
    </p:spTree>
    <p:extLst>
      <p:ext uri="{BB962C8B-B14F-4D97-AF65-F5344CB8AC3E}">
        <p14:creationId xmlns:p14="http://schemas.microsoft.com/office/powerpoint/2010/main" val="330868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064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Or, once you're connected, you can also receive data</a:t>
            </a:r>
          </a:p>
          <a:p>
            <a:pPr lvl="1"/>
            <a:r>
              <a:rPr lang="en-US" dirty="0"/>
              <a:t>Receiving is just like reading from a file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/>
              <a:t> function takes</a:t>
            </a:r>
          </a:p>
          <a:p>
            <a:pPr lvl="1"/>
            <a:r>
              <a:rPr lang="en-US" dirty="0"/>
              <a:t>The socket file descriptor</a:t>
            </a:r>
          </a:p>
          <a:p>
            <a:pPr lvl="1"/>
            <a:r>
              <a:rPr lang="en-US" dirty="0"/>
              <a:t>A pointer to the data you want to receive</a:t>
            </a:r>
          </a:p>
          <a:p>
            <a:pPr lvl="1"/>
            <a:r>
              <a:rPr lang="en-US" dirty="0"/>
              <a:t>The size of your buffer</a:t>
            </a:r>
          </a:p>
          <a:p>
            <a:r>
              <a:rPr lang="en-US" dirty="0"/>
              <a:t>It returns the number of bytes received,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if the connection is closed,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-1</a:t>
            </a:r>
            <a:r>
              <a:rPr lang="en-US" dirty="0"/>
              <a:t> if there was an error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1816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message[100];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read(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socketFD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message, 100);</a:t>
            </a:r>
          </a:p>
        </p:txBody>
      </p:sp>
    </p:spTree>
    <p:extLst>
      <p:ext uri="{BB962C8B-B14F-4D97-AF65-F5344CB8AC3E}">
        <p14:creationId xmlns:p14="http://schemas.microsoft.com/office/powerpoint/2010/main" val="322778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Sending and receiving are the same on servers, but setting up the socket is more complex</a:t>
            </a:r>
          </a:p>
          <a:p>
            <a:r>
              <a:rPr lang="en-US" dirty="0"/>
              <a:t>Steps: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Create a socket in the same way as a client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Bind the socket to a port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Set up the socket to listen for incoming connections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Accept a connection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Binding attaches a socket to a particular port at a particular IP address</a:t>
            </a:r>
          </a:p>
          <a:p>
            <a:pPr lvl="1"/>
            <a:r>
              <a:rPr lang="en-US" dirty="0"/>
              <a:t>You can give it a flag that automatically uses your local IP address, but it could be an issue if you have multiple IPs that refer to the same host</a:t>
            </a:r>
          </a:p>
          <a:p>
            <a:r>
              <a:rPr lang="en-US" dirty="0"/>
              <a:t>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bind()</a:t>
            </a:r>
            <a:r>
              <a:rPr lang="en-US" dirty="0"/>
              <a:t> function, which takes</a:t>
            </a:r>
          </a:p>
          <a:p>
            <a:pPr lvl="1"/>
            <a:r>
              <a:rPr lang="en-US" dirty="0"/>
              <a:t>A socket file descriptor</a:t>
            </a:r>
          </a:p>
          <a:p>
            <a:pPr lvl="1"/>
            <a:r>
              <a:rPr lang="en-US" dirty="0"/>
              <a:t>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dirty="0"/>
              <a:t> pointer (which will be a </a:t>
            </a:r>
            <a:r>
              <a:rPr lang="en-US" sz="2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sockaddr_in</a:t>
            </a:r>
            <a:r>
              <a:rPr lang="en-US" dirty="0"/>
              <a:t> pointer for us) giving the IP address and port</a:t>
            </a:r>
          </a:p>
          <a:p>
            <a:pPr lvl="1"/>
            <a:r>
              <a:rPr lang="en-US" dirty="0"/>
              <a:t>The length of the address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962400"/>
            <a:ext cx="10972800" cy="2667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address;</a:t>
            </a:r>
          </a:p>
          <a:p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(&amp;address, 0, </a:t>
            </a:r>
            <a:r>
              <a:rPr lang="en-US" sz="23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(address));</a:t>
            </a:r>
          </a:p>
          <a:p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address.sin_family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= AF_INET;</a:t>
            </a:r>
          </a:p>
          <a:p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address.sin_port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(80);</a:t>
            </a:r>
          </a:p>
          <a:p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address.sin_addr.s_addr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= INADDR_ANY;</a:t>
            </a:r>
          </a:p>
          <a:p>
            <a:r>
              <a:rPr lang="en-US" sz="2300" b="1" dirty="0">
                <a:latin typeface="Courier New" pitchFamily="49" charset="0"/>
                <a:cs typeface="Courier New" pitchFamily="49" charset="0"/>
              </a:rPr>
              <a:t>bind(</a:t>
            </a:r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socketFD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23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*)&amp;address, </a:t>
            </a:r>
            <a:r>
              <a:rPr lang="en-US" sz="23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(address));</a:t>
            </a:r>
          </a:p>
        </p:txBody>
      </p:sp>
    </p:spTree>
    <p:extLst>
      <p:ext uri="{BB962C8B-B14F-4D97-AF65-F5344CB8AC3E}">
        <p14:creationId xmlns:p14="http://schemas.microsoft.com/office/powerpoint/2010/main" val="13986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After a server has bound a socket to an IP address and a port, it can listen on that port for incoming connections</a:t>
            </a:r>
          </a:p>
          <a:p>
            <a:r>
              <a:rPr lang="en-US" dirty="0"/>
              <a:t>To set up listening, call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listen()</a:t>
            </a:r>
            <a:r>
              <a:rPr lang="en-US" dirty="0"/>
              <a:t> function</a:t>
            </a:r>
          </a:p>
          <a:p>
            <a:r>
              <a:rPr lang="en-US" dirty="0"/>
              <a:t>It takes</a:t>
            </a:r>
          </a:p>
          <a:p>
            <a:pPr lvl="1"/>
            <a:r>
              <a:rPr lang="en-US" dirty="0"/>
              <a:t>A socket file descriptor</a:t>
            </a:r>
          </a:p>
          <a:p>
            <a:pPr lvl="1"/>
            <a:r>
              <a:rPr lang="en-US" dirty="0"/>
              <a:t>The size of the queue that can be waiting to connect</a:t>
            </a:r>
          </a:p>
          <a:p>
            <a:r>
              <a:rPr lang="en-US" dirty="0"/>
              <a:t>You can have many computers waiting to connect and handle them one at a time</a:t>
            </a:r>
          </a:p>
          <a:p>
            <a:r>
              <a:rPr lang="en-US" dirty="0"/>
              <a:t>For our purpose, a queue of size 1 often makes sense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4864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listen(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socketFD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1);</a:t>
            </a:r>
          </a:p>
        </p:txBody>
      </p:sp>
    </p:spTree>
    <p:extLst>
      <p:ext uri="{BB962C8B-B14F-4D97-AF65-F5344CB8AC3E}">
        <p14:creationId xmlns:p14="http://schemas.microsoft.com/office/powerpoint/2010/main" val="313993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Listening only sets up the socket for listening</a:t>
            </a:r>
          </a:p>
          <a:p>
            <a:r>
              <a:rPr lang="en-US" dirty="0"/>
              <a:t>To actually make a connection with a client, the server has to call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accept()</a:t>
            </a:r>
          </a:p>
          <a:p>
            <a:r>
              <a:rPr lang="en-US" dirty="0"/>
              <a:t>It is a blocking call, so the server will wait until a client tries to connect</a:t>
            </a:r>
          </a:p>
          <a:p>
            <a:r>
              <a:rPr lang="en-US" dirty="0"/>
              <a:t>It takes</a:t>
            </a:r>
          </a:p>
          <a:p>
            <a:pPr lvl="1"/>
            <a:r>
              <a:rPr lang="en-US" dirty="0"/>
              <a:t>A socket file descriptor</a:t>
            </a:r>
          </a:p>
          <a:p>
            <a:pPr lvl="1"/>
            <a:r>
              <a:rPr lang="en-US" dirty="0"/>
              <a:t>A pointer to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/>
              <a:t> structure that will be filled in with the address of the person connecting to you</a:t>
            </a:r>
          </a:p>
          <a:p>
            <a:pPr lvl="1"/>
            <a:r>
              <a:rPr lang="en-US" dirty="0"/>
              <a:t>A pointer to the length of the structure</a:t>
            </a:r>
          </a:p>
          <a:p>
            <a:r>
              <a:rPr lang="en-US" dirty="0"/>
              <a:t>It returns a file descriptor for the client socket</a:t>
            </a:r>
          </a:p>
          <a:p>
            <a:r>
              <a:rPr lang="en-US" dirty="0"/>
              <a:t>We will usually use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sockaddr_storage</a:t>
            </a:r>
            <a:r>
              <a:rPr lang="en-US" dirty="0"/>
              <a:t> structure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4958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sockaddr_storage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otherAddress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otherSize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otherAddress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otherSocket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accept(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socketFD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(struct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*) &amp;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otherAddress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otherSize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74642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setsockopt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558809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setsockopt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allows us to set a few options on a socket</a:t>
            </a:r>
          </a:p>
          <a:p>
            <a:r>
              <a:rPr lang="en-US" dirty="0"/>
              <a:t>The only one we care about is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SO_REUSEADDR</a:t>
            </a:r>
            <a:r>
              <a:rPr lang="en-US" dirty="0"/>
              <a:t> option</a:t>
            </a:r>
          </a:p>
          <a:p>
            <a:r>
              <a:rPr lang="en-US" dirty="0"/>
              <a:t>If a server crashes, it will have to wait for a timeout (a minute or so) to reconnect on the same port unless this option is set</a:t>
            </a:r>
          </a:p>
          <a:p>
            <a:pPr lvl="1"/>
            <a:r>
              <a:rPr lang="en-US" dirty="0"/>
              <a:t>A dead socket is taking up the port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1054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1;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//1 to turn on port reuse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setsockopt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socketFD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SOL_SOCKET, SO_REUSEADDR, &amp;value,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(value));</a:t>
            </a:r>
          </a:p>
        </p:txBody>
      </p:sp>
    </p:spTree>
    <p:extLst>
      <p:ext uri="{BB962C8B-B14F-4D97-AF65-F5344CB8AC3E}">
        <p14:creationId xmlns:p14="http://schemas.microsoft.com/office/powerpoint/2010/main" val="346310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make a client and connect it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  <a:r>
              <a:rPr lang="en-US" dirty="0"/>
              <a:t> acting as a server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We'll just print everything we get to the screen</a:t>
            </a:r>
          </a:p>
        </p:txBody>
      </p:sp>
    </p:spTree>
    <p:extLst>
      <p:ext uri="{BB962C8B-B14F-4D97-AF65-F5344CB8AC3E}">
        <p14:creationId xmlns:p14="http://schemas.microsoft.com/office/powerpoint/2010/main" val="403219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More networking</a:t>
            </a:r>
          </a:p>
          <a:p>
            <a:r>
              <a:rPr lang="en-US" dirty="0"/>
              <a:t>Sockets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make a server and connect to it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We'll read things and send them across the network</a:t>
            </a:r>
          </a:p>
        </p:txBody>
      </p:sp>
    </p:spTree>
    <p:extLst>
      <p:ext uri="{BB962C8B-B14F-4D97-AF65-F5344CB8AC3E}">
        <p14:creationId xmlns:p14="http://schemas.microsoft.com/office/powerpoint/2010/main" val="97449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502D64-BC63-4355-9612-CC4669FB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F227B5-C577-4089-99A9-FA6B951FCE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70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Disks and partitions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Until SSDs completely take over, many physical hard drives are electronically controlled spinning platters with magnetic coatings</a:t>
            </a:r>
          </a:p>
          <a:p>
            <a:pPr lvl="1"/>
            <a:r>
              <a:rPr lang="en-US" dirty="0"/>
              <a:t>Disks have circular </a:t>
            </a:r>
            <a:r>
              <a:rPr lang="en-US" b="1" dirty="0"/>
              <a:t>tracks</a:t>
            </a:r>
            <a:r>
              <a:rPr lang="en-US" dirty="0"/>
              <a:t> divided into </a:t>
            </a:r>
            <a:r>
              <a:rPr lang="en-US" b="1" dirty="0"/>
              <a:t>sectors</a:t>
            </a:r>
            <a:r>
              <a:rPr lang="en-US" dirty="0"/>
              <a:t> which contain </a:t>
            </a:r>
            <a:r>
              <a:rPr lang="en-US" b="1" dirty="0"/>
              <a:t>blocks</a:t>
            </a:r>
          </a:p>
          <a:p>
            <a:pPr lvl="1"/>
            <a:r>
              <a:rPr lang="en-US" dirty="0"/>
              <a:t>A block is the smallest amount of information a disk can read or write at a time</a:t>
            </a:r>
          </a:p>
          <a:p>
            <a:r>
              <a:rPr lang="en-US" dirty="0"/>
              <a:t>Physical disks are partitioned into logical disks</a:t>
            </a:r>
          </a:p>
          <a:p>
            <a:r>
              <a:rPr lang="en-US" dirty="0"/>
              <a:t>Each partition is treated like a separate device in Linux</a:t>
            </a:r>
          </a:p>
          <a:p>
            <a:pPr lvl="1"/>
            <a:r>
              <a:rPr lang="en-US" dirty="0"/>
              <a:t>And a separate drive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C: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D: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E:</a:t>
            </a:r>
            <a:r>
              <a:rPr lang="en-US" dirty="0"/>
              <a:t>, etc.) in Windows</a:t>
            </a:r>
          </a:p>
          <a:p>
            <a:pPr lvl="1"/>
            <a:r>
              <a:rPr lang="en-US" dirty="0"/>
              <a:t>Each partition can have its own file system</a:t>
            </a:r>
          </a:p>
        </p:txBody>
      </p:sp>
    </p:spTree>
    <p:extLst>
      <p:ext uri="{BB962C8B-B14F-4D97-AF65-F5344CB8AC3E}">
        <p14:creationId xmlns:p14="http://schemas.microsoft.com/office/powerpoint/2010/main" val="148225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 file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Linux supports a lot of file systems</a:t>
            </a:r>
          </a:p>
          <a:p>
            <a:pPr lvl="1"/>
            <a:r>
              <a:rPr lang="en-US" dirty="0"/>
              <a:t>ext2, the traditional Linux file system</a:t>
            </a:r>
          </a:p>
          <a:p>
            <a:pPr lvl="1"/>
            <a:r>
              <a:rPr lang="en-US" dirty="0"/>
              <a:t>Unix ones like the </a:t>
            </a:r>
            <a:r>
              <a:rPr lang="en-US" dirty="0" err="1"/>
              <a:t>Minix</a:t>
            </a:r>
            <a:r>
              <a:rPr lang="en-US" dirty="0"/>
              <a:t>, System V, and BSD file systems</a:t>
            </a:r>
          </a:p>
          <a:p>
            <a:pPr lvl="1"/>
            <a:r>
              <a:rPr lang="en-US" dirty="0"/>
              <a:t>Microsoft’s FAT, FAT32, and NTFS file systems</a:t>
            </a:r>
          </a:p>
          <a:p>
            <a:pPr lvl="1"/>
            <a:r>
              <a:rPr lang="en-US" dirty="0"/>
              <a:t>The ISO 9660 CD-ROM file system</a:t>
            </a:r>
          </a:p>
          <a:p>
            <a:pPr lvl="1"/>
            <a:r>
              <a:rPr lang="en-US" dirty="0"/>
              <a:t>Apple's HFS</a:t>
            </a:r>
          </a:p>
          <a:p>
            <a:pPr lvl="1"/>
            <a:r>
              <a:rPr lang="en-US" dirty="0"/>
              <a:t>Network file systems, including Sun’s widely used NFS</a:t>
            </a:r>
          </a:p>
          <a:p>
            <a:pPr lvl="1"/>
            <a:r>
              <a:rPr lang="en-US" dirty="0"/>
              <a:t>A range of journaling file systems, including ext3, ext4, </a:t>
            </a:r>
            <a:r>
              <a:rPr lang="en-US" dirty="0" err="1"/>
              <a:t>Reiserfs</a:t>
            </a:r>
            <a:r>
              <a:rPr lang="en-US" dirty="0"/>
              <a:t>, JFS, XFS, and </a:t>
            </a:r>
            <a:r>
              <a:rPr lang="en-US" dirty="0" err="1"/>
              <a:t>Btrfs</a:t>
            </a:r>
            <a:endParaRPr lang="en-US" dirty="0"/>
          </a:p>
          <a:p>
            <a:pPr lvl="1"/>
            <a:r>
              <a:rPr lang="en-US" dirty="0"/>
              <a:t>And more!</a:t>
            </a:r>
          </a:p>
        </p:txBody>
      </p:sp>
    </p:spTree>
    <p:extLst>
      <p:ext uri="{BB962C8B-B14F-4D97-AF65-F5344CB8AC3E}">
        <p14:creationId xmlns:p14="http://schemas.microsoft.com/office/powerpoint/2010/main" val="385061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Virtually all file systems have each partition laid out something like this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boot block is the first block and has information needed to boot the OS</a:t>
            </a:r>
          </a:p>
          <a:p>
            <a:r>
              <a:rPr lang="en-US" dirty="0"/>
              <a:t>The superblock has information about the size of the </a:t>
            </a:r>
            <a:r>
              <a:rPr lang="en-US" dirty="0" err="1"/>
              <a:t>i</a:t>
            </a:r>
            <a:r>
              <a:rPr lang="en-US" dirty="0"/>
              <a:t>-node table and logical blocks</a:t>
            </a:r>
          </a:p>
          <a:p>
            <a:r>
              <a:rPr lang="en-US" dirty="0"/>
              <a:t>The </a:t>
            </a:r>
            <a:r>
              <a:rPr lang="en-US" dirty="0" err="1"/>
              <a:t>i</a:t>
            </a:r>
            <a:r>
              <a:rPr lang="en-US" dirty="0"/>
              <a:t>-node table has entries for every file in the system</a:t>
            </a:r>
          </a:p>
          <a:p>
            <a:r>
              <a:rPr lang="en-US" dirty="0"/>
              <a:t>Data blocks are the actual data in the files and take up almost all the space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209800" y="2667000"/>
          <a:ext cx="82296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7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Boot block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Superblock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</a:t>
                      </a:r>
                      <a:r>
                        <a:rPr lang="en-US" dirty="0"/>
                        <a:t>-node Table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6">
                            <a:shade val="30000"/>
                            <a:satMod val="115000"/>
                          </a:schemeClr>
                        </a:gs>
                        <a:gs pos="50000">
                          <a:schemeClr val="accent6">
                            <a:shade val="67500"/>
                            <a:satMod val="115000"/>
                          </a:schemeClr>
                        </a:gs>
                        <a:gs pos="100000">
                          <a:schemeClr val="accent6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blocks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64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6" t="16659" r="27283" b="8101"/>
          <a:stretch/>
        </p:blipFill>
        <p:spPr bwMode="auto">
          <a:xfrm>
            <a:off x="7275894" y="1524000"/>
            <a:ext cx="4839906" cy="530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-nodes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68580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Every file has an </a:t>
            </a:r>
            <a:r>
              <a:rPr lang="en-US" dirty="0" err="1"/>
              <a:t>i</a:t>
            </a:r>
            <a:r>
              <a:rPr lang="en-US" dirty="0"/>
              <a:t>-node in the </a:t>
            </a:r>
            <a:r>
              <a:rPr lang="en-US" dirty="0" err="1"/>
              <a:t>i</a:t>
            </a:r>
            <a:r>
              <a:rPr lang="en-US" dirty="0"/>
              <a:t>-node table </a:t>
            </a:r>
          </a:p>
          <a:p>
            <a:r>
              <a:rPr lang="en-US" dirty="0"/>
              <a:t>Each </a:t>
            </a:r>
            <a:r>
              <a:rPr lang="en-US" dirty="0" err="1"/>
              <a:t>i</a:t>
            </a:r>
            <a:r>
              <a:rPr lang="en-US" dirty="0"/>
              <a:t>-node has information about the file like type (directory or not), owner, group, permissions, and size</a:t>
            </a:r>
          </a:p>
          <a:p>
            <a:r>
              <a:rPr lang="en-US" dirty="0"/>
              <a:t>More importantly, each </a:t>
            </a:r>
            <a:r>
              <a:rPr lang="en-US" dirty="0" err="1"/>
              <a:t>i</a:t>
            </a:r>
            <a:r>
              <a:rPr lang="en-US" dirty="0"/>
              <a:t>-node has pointers to the data blocks of the file on disk</a:t>
            </a:r>
          </a:p>
          <a:p>
            <a:r>
              <a:rPr lang="en-US" dirty="0"/>
              <a:t>In ext2, </a:t>
            </a:r>
            <a:r>
              <a:rPr lang="en-US" dirty="0" err="1"/>
              <a:t>i</a:t>
            </a:r>
            <a:r>
              <a:rPr lang="en-US" dirty="0"/>
              <a:t>-nodes have 15 pointers</a:t>
            </a:r>
          </a:p>
          <a:p>
            <a:pPr lvl="1"/>
            <a:r>
              <a:rPr lang="en-US" dirty="0"/>
              <a:t>The first 12 point to blocks of data</a:t>
            </a:r>
          </a:p>
          <a:p>
            <a:pPr lvl="1"/>
            <a:r>
              <a:rPr lang="en-US" dirty="0"/>
              <a:t>The next points to a block of pointers to blocks of data</a:t>
            </a:r>
          </a:p>
          <a:p>
            <a:pPr lvl="1"/>
            <a:r>
              <a:rPr lang="en-US" dirty="0"/>
              <a:t>The next points to a block of pointers to  pointers to blocks of data</a:t>
            </a:r>
          </a:p>
          <a:p>
            <a:pPr lvl="1"/>
            <a:r>
              <a:rPr lang="en-US" dirty="0"/>
              <a:t>The last points to a block of pointers to pointers to pointers to blocks of data</a:t>
            </a:r>
          </a:p>
        </p:txBody>
      </p:sp>
    </p:spTree>
    <p:extLst>
      <p:ext uri="{BB962C8B-B14F-4D97-AF65-F5344CB8AC3E}">
        <p14:creationId xmlns:p14="http://schemas.microsoft.com/office/powerpoint/2010/main" val="328229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Function </a:t>
            </a:r>
            <a:r>
              <a:rPr lang="en-US" dirty="0"/>
              <a:t>pointers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Project 5</a:t>
            </a:r>
          </a:p>
          <a:p>
            <a:pPr lvl="1"/>
            <a:r>
              <a:rPr lang="en-US" b="1" dirty="0"/>
              <a:t>Due Wednesday!</a:t>
            </a:r>
          </a:p>
          <a:p>
            <a:r>
              <a:rPr lang="en-US" dirty="0"/>
              <a:t>Read Section 5.11 of K&amp;R for information on function pointers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5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114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000" i="1" dirty="0"/>
              <a:t>If debugging is the process of removing software bugs, then programming must be the process of putting them in. </a:t>
            </a:r>
            <a:r>
              <a:rPr lang="en-US" sz="4000" dirty="0"/>
              <a:t>	</a:t>
            </a:r>
          </a:p>
          <a:p>
            <a:pPr marL="118872" indent="0">
              <a:buNone/>
            </a:pPr>
            <a:r>
              <a:rPr lang="en-US" sz="4000" dirty="0"/>
              <a:t>	</a:t>
            </a:r>
          </a:p>
          <a:p>
            <a:pPr marL="118872" indent="0">
              <a:buNone/>
            </a:pPr>
            <a:r>
              <a:rPr lang="en-US" sz="4000" dirty="0"/>
              <a:t>	</a:t>
            </a:r>
            <a:r>
              <a:rPr lang="en-US" sz="4000" dirty="0" err="1"/>
              <a:t>Edsger</a:t>
            </a:r>
            <a:r>
              <a:rPr lang="en-US" sz="4000" dirty="0"/>
              <a:t> </a:t>
            </a:r>
            <a:r>
              <a:rPr lang="en-US" sz="4000" dirty="0" err="1"/>
              <a:t>Dijkstra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1348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60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a lot of includes you'll need to get your socket programming code working correctly</a:t>
            </a:r>
          </a:p>
          <a:p>
            <a:r>
              <a:rPr lang="en-US" dirty="0"/>
              <a:t>You should always add the following: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netinet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netdb.h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socket.h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arpa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inet.h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54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3302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you want to create a socket, you can call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socket()</a:t>
            </a:r>
            <a:r>
              <a:rPr lang="en-US" dirty="0"/>
              <a:t> function</a:t>
            </a:r>
          </a:p>
          <a:p>
            <a:r>
              <a:rPr lang="en-US" dirty="0"/>
              <a:t>The function takes a communication domain</a:t>
            </a:r>
          </a:p>
          <a:p>
            <a:pPr lvl="1"/>
            <a:r>
              <a:rPr lang="en-US" dirty="0"/>
              <a:t>Will always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AF_INET</a:t>
            </a:r>
            <a:r>
              <a:rPr lang="en-US" dirty="0"/>
              <a:t> for IPv4 Internet communication</a:t>
            </a:r>
          </a:p>
          <a:p>
            <a:r>
              <a:rPr lang="en-US" dirty="0"/>
              <a:t>It takes a type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SOCK_STREAM</a:t>
            </a:r>
            <a:r>
              <a:rPr lang="en-US" dirty="0"/>
              <a:t> usually means TCP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SOCK_DGRAM</a:t>
            </a:r>
            <a:r>
              <a:rPr lang="en-US" dirty="0"/>
              <a:t> usually means UDP</a:t>
            </a:r>
          </a:p>
          <a:p>
            <a:r>
              <a:rPr lang="en-US" dirty="0"/>
              <a:t>It takes a protocol</a:t>
            </a:r>
          </a:p>
          <a:p>
            <a:pPr lvl="1"/>
            <a:r>
              <a:rPr lang="en-US" dirty="0"/>
              <a:t>Which will always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for us</a:t>
            </a:r>
          </a:p>
          <a:p>
            <a:r>
              <a:rPr lang="en-US" dirty="0"/>
              <a:t>It returns a file descriptor (an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1054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-1;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socket(AF_INET, SOCK_STREAM, 0);</a:t>
            </a:r>
          </a:p>
        </p:txBody>
      </p:sp>
    </p:spTree>
    <p:extLst>
      <p:ext uri="{BB962C8B-B14F-4D97-AF65-F5344CB8AC3E}">
        <p14:creationId xmlns:p14="http://schemas.microsoft.com/office/powerpoint/2010/main" val="44655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2819400" y="4191000"/>
            <a:ext cx="6553200" cy="14478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 flipH="1">
            <a:off x="3742872" y="16154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733801" y="23622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742872" y="30632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733801" y="38252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733800" y="56388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8458200" y="56388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3"/>
            <a:endCxn id="15" idx="1"/>
          </p:cNvCxnSpPr>
          <p:nvPr/>
        </p:nvCxnSpPr>
        <p:spPr>
          <a:xfrm>
            <a:off x="4477657" y="528828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1"/>
            <a:endCxn id="8" idx="3"/>
          </p:cNvCxnSpPr>
          <p:nvPr/>
        </p:nvCxnSpPr>
        <p:spPr>
          <a:xfrm flipH="1">
            <a:off x="4477657" y="452628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2"/>
            <a:endCxn id="14" idx="0"/>
          </p:cNvCxnSpPr>
          <p:nvPr/>
        </p:nvCxnSpPr>
        <p:spPr>
          <a:xfrm>
            <a:off x="8458200" y="1615440"/>
            <a:ext cx="0" cy="18135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4" idx="1"/>
            <a:endCxn id="7" idx="3"/>
          </p:cNvCxnSpPr>
          <p:nvPr/>
        </p:nvCxnSpPr>
        <p:spPr>
          <a:xfrm flipH="1">
            <a:off x="4495800" y="362712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8458200" y="3825240"/>
            <a:ext cx="0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89944" y="1219200"/>
            <a:ext cx="1505857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5" name="Rectangle 4"/>
          <p:cNvSpPr/>
          <p:nvPr/>
        </p:nvSpPr>
        <p:spPr>
          <a:xfrm>
            <a:off x="2989943" y="1981200"/>
            <a:ext cx="1505857" cy="396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bind()</a:t>
            </a:r>
          </a:p>
        </p:txBody>
      </p:sp>
      <p:sp>
        <p:nvSpPr>
          <p:cNvPr id="6" name="Rectangle 5"/>
          <p:cNvSpPr/>
          <p:nvPr/>
        </p:nvSpPr>
        <p:spPr>
          <a:xfrm>
            <a:off x="2989943" y="2705100"/>
            <a:ext cx="1505857" cy="396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listen()</a:t>
            </a:r>
          </a:p>
        </p:txBody>
      </p:sp>
      <p:sp>
        <p:nvSpPr>
          <p:cNvPr id="7" name="Rectangle 6"/>
          <p:cNvSpPr/>
          <p:nvPr/>
        </p:nvSpPr>
        <p:spPr>
          <a:xfrm>
            <a:off x="2989943" y="3429000"/>
            <a:ext cx="1505857" cy="3962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accept()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1800" y="4328160"/>
            <a:ext cx="1505857" cy="3962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read()</a:t>
            </a:r>
          </a:p>
        </p:txBody>
      </p:sp>
      <p:sp>
        <p:nvSpPr>
          <p:cNvPr id="9" name="Rectangle 8"/>
          <p:cNvSpPr/>
          <p:nvPr/>
        </p:nvSpPr>
        <p:spPr>
          <a:xfrm>
            <a:off x="2971800" y="5090160"/>
            <a:ext cx="1505857" cy="3962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write()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71800" y="6004560"/>
            <a:ext cx="1505857" cy="3962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96200" y="1219200"/>
            <a:ext cx="152400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96200" y="3429000"/>
            <a:ext cx="1524000" cy="3962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connect()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78057" y="5090160"/>
            <a:ext cx="1524000" cy="3962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read()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78057" y="4328160"/>
            <a:ext cx="1524000" cy="3962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write()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78057" y="6004560"/>
            <a:ext cx="1524000" cy="3962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953000" y="4724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Repeat until done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667000" y="457201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Server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91400" y="457201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2221605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6862</TotalTime>
  <Words>1502</Words>
  <Application>Microsoft Office PowerPoint</Application>
  <PresentationFormat>Widescreen</PresentationFormat>
  <Paragraphs>196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5 </vt:lpstr>
      <vt:lpstr>Quotes</vt:lpstr>
      <vt:lpstr>Sockets</vt:lpstr>
      <vt:lpstr>Includes</vt:lpstr>
      <vt:lpstr>socket()</vt:lpstr>
      <vt:lpstr>PowerPoint Presentation</vt:lpstr>
      <vt:lpstr>Client</vt:lpstr>
      <vt:lpstr>Making an address for a client</vt:lpstr>
      <vt:lpstr>Sending</vt:lpstr>
      <vt:lpstr>Receiving</vt:lpstr>
      <vt:lpstr>Servers</vt:lpstr>
      <vt:lpstr>Bind</vt:lpstr>
      <vt:lpstr>Listening</vt:lpstr>
      <vt:lpstr>Accept</vt:lpstr>
      <vt:lpstr>setsockopt()</vt:lpstr>
      <vt:lpstr>Example 1</vt:lpstr>
      <vt:lpstr>Example 2</vt:lpstr>
      <vt:lpstr>File Systems</vt:lpstr>
      <vt:lpstr>Disks and partitions</vt:lpstr>
      <vt:lpstr>Popular file systems</vt:lpstr>
      <vt:lpstr>Partition layout</vt:lpstr>
      <vt:lpstr>i-nodes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861</cp:revision>
  <dcterms:created xsi:type="dcterms:W3CDTF">2009-08-24T20:26:10Z</dcterms:created>
  <dcterms:modified xsi:type="dcterms:W3CDTF">2023-04-03T16:28:08Z</dcterms:modified>
</cp:coreProperties>
</file>